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01" r:id="rId2"/>
    <p:sldId id="257" r:id="rId3"/>
    <p:sldId id="317" r:id="rId4"/>
    <p:sldId id="336" r:id="rId5"/>
    <p:sldId id="350" r:id="rId6"/>
    <p:sldId id="337" r:id="rId7"/>
    <p:sldId id="338" r:id="rId8"/>
    <p:sldId id="339" r:id="rId9"/>
    <p:sldId id="341" r:id="rId10"/>
    <p:sldId id="351" r:id="rId11"/>
    <p:sldId id="342" r:id="rId12"/>
    <p:sldId id="320" r:id="rId13"/>
    <p:sldId id="343" r:id="rId14"/>
    <p:sldId id="344" r:id="rId15"/>
    <p:sldId id="345" r:id="rId16"/>
    <p:sldId id="324" r:id="rId17"/>
    <p:sldId id="347" r:id="rId18"/>
    <p:sldId id="327" r:id="rId19"/>
    <p:sldId id="333" r:id="rId20"/>
    <p:sldId id="348" r:id="rId21"/>
    <p:sldId id="328" r:id="rId22"/>
    <p:sldId id="349" r:id="rId23"/>
    <p:sldId id="330" r:id="rId24"/>
    <p:sldId id="346" r:id="rId25"/>
    <p:sldId id="334" r:id="rId26"/>
  </p:sldIdLst>
  <p:sldSz cx="9144000" cy="6858000" type="screen4x3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XRzAFlHMh2kquC2s03BwOA==" hashData="15zZ2/1hDZt1jPKC5Wq9XJuZOXSh3iL14Gh5oDfBKdBY0XL4YtqLmk8oX1pBvNQzaxe+sv8XKB+/+wS7rcH6m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drigo Marlos" initials="RM" lastIdx="1" clrIdx="0">
    <p:extLst>
      <p:ext uri="{19B8F6BF-5375-455C-9EA6-DF929625EA0E}">
        <p15:presenceInfo xmlns:p15="http://schemas.microsoft.com/office/powerpoint/2012/main" userId="S-1-5-21-318840984-2323357258-930068938-11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750"/>
    <a:srgbClr val="023769"/>
    <a:srgbClr val="013D71"/>
    <a:srgbClr val="003399"/>
    <a:srgbClr val="023666"/>
    <a:srgbClr val="004080"/>
    <a:srgbClr val="FF9900"/>
    <a:srgbClr val="127535"/>
    <a:srgbClr val="0137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4660"/>
  </p:normalViewPr>
  <p:slideViewPr>
    <p:cSldViewPr>
      <p:cViewPr varScale="1">
        <p:scale>
          <a:sx n="110" d="100"/>
          <a:sy n="110" d="100"/>
        </p:scale>
        <p:origin x="163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/>
          <a:lstStyle>
            <a:lvl1pPr algn="r">
              <a:defRPr sz="1300"/>
            </a:lvl1pPr>
          </a:lstStyle>
          <a:p>
            <a:fld id="{6B3C399D-8D3E-4F36-8D62-5D24262C9A16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3993" y="9721107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 anchor="b"/>
          <a:lstStyle>
            <a:lvl1pPr algn="r">
              <a:defRPr sz="1300"/>
            </a:lvl1pPr>
          </a:lstStyle>
          <a:p>
            <a:fld id="{1ABA0FCA-53C3-45B4-B00A-12FDFE34026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0877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836" y="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/>
          <a:lstStyle>
            <a:lvl1pPr algn="r">
              <a:defRPr sz="1200"/>
            </a:lvl1pPr>
          </a:lstStyle>
          <a:p>
            <a:fld id="{A18B5582-2EBC-4FFB-B008-BC49DC07FFA6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9938"/>
            <a:ext cx="51133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9" tIns="45730" rIns="91459" bIns="4573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089" y="4860926"/>
            <a:ext cx="5683886" cy="4605338"/>
          </a:xfrm>
          <a:prstGeom prst="rect">
            <a:avLst/>
          </a:prstGeom>
        </p:spPr>
        <p:txBody>
          <a:bodyPr vert="horz" lIns="91459" tIns="45730" rIns="91459" bIns="4573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836" y="972185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 anchor="b"/>
          <a:lstStyle>
            <a:lvl1pPr algn="r">
              <a:defRPr sz="1200"/>
            </a:lvl1pPr>
          </a:lstStyle>
          <a:p>
            <a:fld id="{43909DC4-9015-439D-BE23-9D082C4A12F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84579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378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747F-18EB-42F9-A6D7-93CC0E8C2CC0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FEC-012C-4C87-A0A7-7E00F97DEDEA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17E50-133D-4719-8B4C-4FA9F7CAFACA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5ABE-6BBC-45B9-9137-976C65474F44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7D48-0C70-43E0-9366-2897E59C5574}" type="datetime1">
              <a:rPr lang="pt-BR" smtClean="0"/>
              <a:t>11/10/2023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391D7-5BDB-4CF4-A2AD-D6ACD8AFD320}" type="datetime1">
              <a:rPr lang="pt-BR" smtClean="0"/>
              <a:t>11/10/2023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B44D-0D68-49EF-A81F-F4CF94391650}" type="datetime1">
              <a:rPr lang="pt-BR" smtClean="0"/>
              <a:t>11/10/2023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C8C9-264F-406B-936B-7A13CFDDA83E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25ACE-A642-43ED-ABBB-9D8FFF14B79D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9E05-D648-4582-BA22-1F54D646C8A9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90FB2-4BF3-4A0C-8177-4582DDC16B24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6972C-1675-4E2F-8F1A-84F9BD15A499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AF0B73A5-0882-4741-B91D-7C1B225E4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CE847FE9-B411-4350-8FD9-21B5EBDC4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548680"/>
            <a:ext cx="3672408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2425644C-4D1C-4584-A34C-88CB9B404D69}"/>
              </a:ext>
            </a:extLst>
          </p:cNvPr>
          <p:cNvSpPr/>
          <p:nvPr/>
        </p:nvSpPr>
        <p:spPr>
          <a:xfrm>
            <a:off x="0" y="4941168"/>
            <a:ext cx="9144000" cy="1916832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/>
              <a:t>AUDIÊNCIA PÚBLICA</a:t>
            </a:r>
          </a:p>
          <a:p>
            <a:pPr algn="ctr"/>
            <a:r>
              <a:rPr lang="pt-BR" sz="3200" b="1" dirty="0">
                <a:solidFill>
                  <a:schemeClr val="bg1"/>
                </a:solidFill>
              </a:rPr>
              <a:t>GESTÃO FISCAL – 3º QUADRIMESTRE/2018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xmlns="" id="{F6819F38-0A01-4606-8942-99D0E56D4098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xmlns="" id="{434F1562-14B2-4053-B6B0-EB9225DAD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xmlns="" id="{59935C2E-7D1B-45EF-8054-16F519572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5" name="CaixaDeTexto 4"/>
          <p:cNvSpPr txBox="1"/>
          <p:nvPr/>
        </p:nvSpPr>
        <p:spPr>
          <a:xfrm>
            <a:off x="286590" y="1556792"/>
            <a:ext cx="8570819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900" dirty="0"/>
          </a:p>
          <a:p>
            <a:pPr algn="just"/>
            <a:r>
              <a:rPr lang="pt-BR" sz="1900" dirty="0"/>
              <a:t>Cumprir um requisito legal: Demonstrar e avaliar o cumprimento das metas fiscais no </a:t>
            </a:r>
            <a:r>
              <a:rPr lang="pt-BR" sz="1900" b="1" dirty="0"/>
              <a:t>3º Quadrimestre de 2018</a:t>
            </a:r>
            <a:r>
              <a:rPr lang="pt-BR" sz="1900" dirty="0"/>
              <a:t>, conforme disposto no § 4° do artigo 9° da Lei de Responsabilidade Fiscal, assim redigido:</a:t>
            </a:r>
          </a:p>
          <a:p>
            <a:pPr algn="just"/>
            <a:endParaRPr lang="pt-BR" sz="1900" dirty="0"/>
          </a:p>
          <a:p>
            <a:pPr lvl="4" algn="just"/>
            <a:r>
              <a:rPr lang="pt-BR" sz="1900" b="1" i="1" dirty="0"/>
              <a:t>“Até o final dos meses de maio, setembro e fevereiro, o Poder Executivo demonstrará e avaliará o cumprimento das metas fiscais de cada quadrimestre, em audiência pública na comissão referida no § 1º do art. 166 da Constituição ou equivalente nas Casas Legislativas estaduais e municipais”.</a:t>
            </a:r>
          </a:p>
          <a:p>
            <a:pPr algn="just"/>
            <a:endParaRPr lang="pt-BR" sz="1900" dirty="0"/>
          </a:p>
          <a:p>
            <a:pPr algn="just"/>
            <a:r>
              <a:rPr lang="pt-BR" sz="1900" dirty="0"/>
              <a:t>Dar ciência à sociedade da evolução dos números fiscais do Estado.</a:t>
            </a:r>
          </a:p>
          <a:p>
            <a:pPr algn="just"/>
            <a:endParaRPr lang="pt-BR" sz="1900" dirty="0"/>
          </a:p>
          <a:p>
            <a:pPr algn="just"/>
            <a:r>
              <a:rPr lang="pt-BR" sz="1900" dirty="0"/>
              <a:t>Controle e Planejamento: o acompanhamento periódico da execução orçamentária permite estimar a evolução das receitas e despesas do exercício e antecipar a necessidade de correções de rumo a tempo de garantir o cumprimento das metas fiscais definidas na </a:t>
            </a:r>
            <a:r>
              <a:rPr lang="pt-BR" sz="1900" dirty="0" err="1"/>
              <a:t>LDO</a:t>
            </a:r>
            <a:r>
              <a:rPr lang="pt-BR" sz="1900" dirty="0"/>
              <a:t>.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BCCAAB5E-45B5-43FE-9C4A-0A662C0175B8}"/>
              </a:ext>
            </a:extLst>
          </p:cNvPr>
          <p:cNvSpPr txBox="1"/>
          <p:nvPr/>
        </p:nvSpPr>
        <p:spPr>
          <a:xfrm>
            <a:off x="179512" y="188640"/>
            <a:ext cx="77181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accent5">
                    <a:lumMod val="50000"/>
                  </a:schemeClr>
                </a:solidFill>
              </a:rPr>
              <a:t>OBJETIVO DA</a:t>
            </a:r>
          </a:p>
          <a:p>
            <a:pPr algn="ctr"/>
            <a:r>
              <a:rPr lang="pt-BR" sz="4500" b="1" dirty="0">
                <a:solidFill>
                  <a:schemeClr val="accent5">
                    <a:lumMod val="50000"/>
                  </a:schemeClr>
                </a:solidFill>
              </a:rPr>
              <a:t>AUDIÊNCIA PÚBLICA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9E745E8D-C19D-4777-B2D9-72A3AC6A5FAB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xmlns="" id="{EE74EB76-3F24-41DE-B342-EE6DC43BA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0EFF3D5E-054D-412C-8AF0-302138FD3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2078286"/>
            <a:ext cx="9144000" cy="3140968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EXECUÇÃO ORÇAMENTÁRIA</a:t>
            </a:r>
          </a:p>
          <a:p>
            <a:pPr algn="ctr"/>
            <a:r>
              <a:rPr lang="pt-BR" sz="4000" b="1" dirty="0">
                <a:solidFill>
                  <a:schemeClr val="bg1">
                    <a:lumMod val="75000"/>
                  </a:schemeClr>
                </a:solidFill>
              </a:rPr>
              <a:t>Receitas e Despesas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216A426B-F47A-4B48-A7F7-07DA08E0BA58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8D80A466-9DB2-4C7D-8160-22637ABB9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xmlns="" id="{C55E9D35-A34A-4AAD-A64B-DF874D29C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179512" y="339914"/>
            <a:ext cx="77181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RECEITAS ARRECADADAS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938014D1-858D-4F05-AC39-63B34C606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11" y="1504832"/>
            <a:ext cx="8208578" cy="4308901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4678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216A426B-F47A-4B48-A7F7-07DA08E0BA58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8D80A466-9DB2-4C7D-8160-22637ABB9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xmlns="" id="{C55E9D35-A34A-4AAD-A64B-DF874D29C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179512" y="339914"/>
            <a:ext cx="77181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RECEITAS ARRECADADAS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938014D1-858D-4F05-AC39-63B34C606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15371"/>
            <a:ext cx="7443903" cy="6053914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9573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D58559C6-74BE-4461-8DE8-DF7347160623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D25521D6-D212-4C40-AE58-73BC2F4F2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xmlns="" id="{2B3C72BA-B5D8-4860-956B-4D20B0694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A706762C-0CF1-404A-893B-A157303E9A02}"/>
              </a:ext>
            </a:extLst>
          </p:cNvPr>
          <p:cNvSpPr txBox="1"/>
          <p:nvPr/>
        </p:nvSpPr>
        <p:spPr>
          <a:xfrm>
            <a:off x="179512" y="339914"/>
            <a:ext cx="77181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RECEITAS TRIBUTÁRIAS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37042E71-76E5-4CE8-BCC9-52701F7ECE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1" y="1704147"/>
            <a:ext cx="8676457" cy="3972768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1929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6B8C2636-8175-4B56-8095-018E953680B6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06A1A455-0335-4304-A9E2-57D19D167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xmlns="" id="{DD02A3F5-DD76-47EB-AB55-E3236A04F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564A3BDA-33A6-4CDD-941E-A3938B6A609A}"/>
              </a:ext>
            </a:extLst>
          </p:cNvPr>
          <p:cNvSpPr txBox="1"/>
          <p:nvPr/>
        </p:nvSpPr>
        <p:spPr>
          <a:xfrm>
            <a:off x="179512" y="339914"/>
            <a:ext cx="77181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RECEITAS DE CONTRIBUIÇÕES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D199E250-1882-43CE-BEF5-CBCC500B57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53" y="1782889"/>
            <a:ext cx="8520341" cy="32318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1628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A0592E86-CF4A-4952-93FE-D7043DA0C840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B3A3ED37-460B-4065-85C1-23416C39B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xmlns="" id="{D9D302FC-F85F-42D0-A24F-C5E8D9943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F3650B43-7C05-41C9-8D17-6C90465BDE0E}"/>
              </a:ext>
            </a:extLst>
          </p:cNvPr>
          <p:cNvSpPr txBox="1"/>
          <p:nvPr/>
        </p:nvSpPr>
        <p:spPr>
          <a:xfrm>
            <a:off x="179512" y="339914"/>
            <a:ext cx="77181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TRANSFERÊNCIAS CORRENTES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BBEA6F90-DA8D-4EFD-A048-BEC812B8F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00" y="1818204"/>
            <a:ext cx="8565372" cy="4349733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1289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55AB6A7B-807F-4805-B39E-FADDDA099352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F13E41AF-0F84-4135-A29C-976F2DFA8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xmlns="" id="{5109074B-B17F-4390-AAF3-19DF70994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4C5A419F-0925-41FE-A089-3BA447E7FA29}"/>
              </a:ext>
            </a:extLst>
          </p:cNvPr>
          <p:cNvSpPr txBox="1"/>
          <p:nvPr/>
        </p:nvSpPr>
        <p:spPr>
          <a:xfrm>
            <a:off x="179512" y="339914"/>
            <a:ext cx="77181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 EXECUTADAS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3198962F-4820-4823-9B4A-59082C1B75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16" y="1911025"/>
            <a:ext cx="8590364" cy="3763819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4595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55AB6A7B-807F-4805-B39E-FADDDA099352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F13E41AF-0F84-4135-A29C-976F2DFA8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xmlns="" id="{5109074B-B17F-4390-AAF3-19DF70994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4C5A419F-0925-41FE-A089-3BA447E7FA29}"/>
              </a:ext>
            </a:extLst>
          </p:cNvPr>
          <p:cNvSpPr txBox="1"/>
          <p:nvPr/>
        </p:nvSpPr>
        <p:spPr>
          <a:xfrm>
            <a:off x="179512" y="339914"/>
            <a:ext cx="77181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 EXECUTADAS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3198962F-4820-4823-9B4A-59082C1B75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60" y="423525"/>
            <a:ext cx="7497100" cy="5309731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3403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912B7665-6AAA-496B-8B0D-25B73FA13256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xmlns="" id="{16828B2F-851D-422F-AFC9-173F5E89F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459B521B-A791-4487-B246-1C2A04F50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D931F533-7F5C-4C4C-8232-20FD472E2E38}"/>
              </a:ext>
            </a:extLst>
          </p:cNvPr>
          <p:cNvSpPr/>
          <p:nvPr/>
        </p:nvSpPr>
        <p:spPr>
          <a:xfrm>
            <a:off x="0" y="2078286"/>
            <a:ext cx="9144000" cy="3140968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INDICADORES FISCAIS</a:t>
            </a:r>
          </a:p>
          <a:p>
            <a:pPr algn="ctr"/>
            <a:r>
              <a:rPr lang="pt-BR" sz="4000" b="1" dirty="0">
                <a:solidFill>
                  <a:schemeClr val="bg1">
                    <a:lumMod val="75000"/>
                  </a:schemeClr>
                </a:solidFill>
              </a:rPr>
              <a:t>Demonstrativos dos Resultados</a:t>
            </a:r>
          </a:p>
          <a:p>
            <a:pPr algn="ctr"/>
            <a:r>
              <a:rPr lang="pt-BR" sz="4000" b="1" dirty="0">
                <a:solidFill>
                  <a:schemeClr val="bg1">
                    <a:lumMod val="75000"/>
                  </a:schemeClr>
                </a:solidFill>
              </a:rPr>
              <a:t>Orçamentário, Primário e Nominal</a:t>
            </a:r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3847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E7B38B3B-949B-4CFE-A33C-62BAF9539072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7171AC16-4C5E-4D20-A9E8-C057241D9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xmlns="" id="{A0A737E7-81B0-493A-B420-43AE5A083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201C1C68-30BE-4A36-A41F-08B41D970612}"/>
              </a:ext>
            </a:extLst>
          </p:cNvPr>
          <p:cNvSpPr txBox="1"/>
          <p:nvPr/>
        </p:nvSpPr>
        <p:spPr>
          <a:xfrm>
            <a:off x="179512" y="339914"/>
            <a:ext cx="77181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ORÇAMENTÁRIO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0BDC8694-4963-45A2-84F5-A3A07AA4C6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7" y="1922933"/>
            <a:ext cx="8560134" cy="3222639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24332E70-B1BA-45CA-B8AB-2693FBEC91E2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F44C60C2-7ECC-45D7-8BC3-BBE0831D6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xmlns="" id="{87351FB6-7812-467E-9B0D-44AE5435C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FBE22890-8A51-4304-A603-9F0B77209B9E}"/>
              </a:ext>
            </a:extLst>
          </p:cNvPr>
          <p:cNvSpPr txBox="1"/>
          <p:nvPr/>
        </p:nvSpPr>
        <p:spPr>
          <a:xfrm>
            <a:off x="179512" y="339914"/>
            <a:ext cx="77181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PRIMÁRIO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53F1CA69-656A-43D7-A14A-1EA59A4A7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88" y="1655914"/>
            <a:ext cx="8603958" cy="3546171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6241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F4541CEA-982F-4381-9636-C39DC318BB92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3FF755CB-F01E-4A23-9FC9-BFCC916F6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xmlns="" id="{2A2A4DE2-2816-4FA8-8192-E4E3C0F24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09DAD819-E4C6-44FA-91B5-EC4FF16C1028}"/>
              </a:ext>
            </a:extLst>
          </p:cNvPr>
          <p:cNvSpPr txBox="1"/>
          <p:nvPr/>
        </p:nvSpPr>
        <p:spPr>
          <a:xfrm>
            <a:off x="179512" y="339914"/>
            <a:ext cx="77181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NOMINAL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FD93A139-DC73-492D-BA95-42BB5998E8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57" y="1761916"/>
            <a:ext cx="8653318" cy="4047520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996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A60003B3-731F-46F6-AA00-A0F91E56564B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xmlns="" id="{3032D562-FBD8-431D-BA6B-18B884840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1B21F28F-8760-4919-9D40-ACA9B580F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9DDF7BB8-8150-4CD3-8EE0-86E8EE994A3C}"/>
              </a:ext>
            </a:extLst>
          </p:cNvPr>
          <p:cNvSpPr/>
          <p:nvPr/>
        </p:nvSpPr>
        <p:spPr>
          <a:xfrm>
            <a:off x="0" y="2078286"/>
            <a:ext cx="9144000" cy="3140968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LIMITES LEGAIS E CONSTITUCIONAIS</a:t>
            </a:r>
          </a:p>
          <a:p>
            <a:pPr algn="ctr"/>
            <a:r>
              <a:rPr lang="pt-BR" sz="4000" b="1" dirty="0">
                <a:solidFill>
                  <a:schemeClr val="bg1">
                    <a:lumMod val="75000"/>
                  </a:schemeClr>
                </a:solidFill>
              </a:rPr>
              <a:t>Pessoal – Educação - </a:t>
            </a:r>
            <a:r>
              <a:rPr lang="pt-BR" sz="4000" b="1" dirty="0" err="1">
                <a:solidFill>
                  <a:schemeClr val="bg1">
                    <a:lumMod val="75000"/>
                  </a:schemeClr>
                </a:solidFill>
              </a:rPr>
              <a:t>Fundeb</a:t>
            </a:r>
            <a:r>
              <a:rPr lang="pt-BR" sz="4000" b="1" dirty="0">
                <a:solidFill>
                  <a:schemeClr val="bg1">
                    <a:lumMod val="75000"/>
                  </a:schemeClr>
                </a:solidFill>
              </a:rPr>
              <a:t> - Saúde</a:t>
            </a:r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6085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024C7BC0-B0D2-4125-9335-A02B8CA885D1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xmlns="" id="{5A3ECD08-82AF-41BA-B3C8-C52CDD3AC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31C04719-4708-4111-8E45-B97B84AF8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D80B563B-BCC9-4C47-8BD2-281C4256FD34}"/>
              </a:ext>
            </a:extLst>
          </p:cNvPr>
          <p:cNvSpPr/>
          <p:nvPr/>
        </p:nvSpPr>
        <p:spPr>
          <a:xfrm>
            <a:off x="0" y="2078286"/>
            <a:ext cx="9144000" cy="3140968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 COM PESSOAL</a:t>
            </a:r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260F8011-177D-407E-B25C-617C31DDBAC0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xmlns="" id="{4B18EBC1-2A9D-4F44-AAA5-CE6C72B69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DDEB0040-2C30-4F63-937D-001D15359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17</a:t>
            </a:fld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5B843708-11F1-4864-B945-924C67DF6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73" y="2123232"/>
            <a:ext cx="8155374" cy="3329377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4419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A305964B-E5C0-4959-87FE-CF3A5B593B07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xmlns="" id="{0FDD9C17-332B-4F93-82CB-1A4EDA625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3AD6FCB9-6B57-4495-92BD-2849157C8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xmlns="" id="{BEB9642B-3550-4B01-B393-4C9FFF2D525B}"/>
              </a:ext>
            </a:extLst>
          </p:cNvPr>
          <p:cNvSpPr/>
          <p:nvPr/>
        </p:nvSpPr>
        <p:spPr>
          <a:xfrm>
            <a:off x="0" y="2078286"/>
            <a:ext cx="9144000" cy="3140968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 COM</a:t>
            </a:r>
          </a:p>
          <a:p>
            <a:pPr algn="ctr"/>
            <a:r>
              <a:rPr lang="pt-BR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SAÚDE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0231988D-F957-426E-9D83-AF45E043812C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xmlns="" id="{D04EA97A-9C50-4EF6-88C1-5DC417DA0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99BDAF1A-5160-4446-AF0B-263DC9245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19</a:t>
            </a:fld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DD7FB391-7D08-4662-A929-C23E2FDA4E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45" y="1632543"/>
            <a:ext cx="8186844" cy="2512793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6E0971EE-9155-4BF1-A40C-453B14436CB4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xmlns="" id="{BC9A9DF9-4325-48FA-B377-748A09B6A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AD83A000-5682-4CA1-A3DC-63EE5DCC7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xmlns="" id="{BEB9642B-3550-4B01-B393-4C9FFF2D525B}"/>
              </a:ext>
            </a:extLst>
          </p:cNvPr>
          <p:cNvSpPr/>
          <p:nvPr/>
        </p:nvSpPr>
        <p:spPr>
          <a:xfrm>
            <a:off x="0" y="2078286"/>
            <a:ext cx="9144000" cy="3140968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 COM EDUCAÇÃO</a:t>
            </a:r>
          </a:p>
        </p:txBody>
      </p:sp>
    </p:spTree>
    <p:extLst>
      <p:ext uri="{BB962C8B-B14F-4D97-AF65-F5344CB8AC3E}">
        <p14:creationId xmlns:p14="http://schemas.microsoft.com/office/powerpoint/2010/main" val="3675324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6BDD8CC8-D321-40F7-8D51-860FFC47371F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xmlns="" id="{7EA96218-D051-493E-87A5-5A7881555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90AFB43E-09B0-4817-8041-A9E37D63E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21</a:t>
            </a:fld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A7EAE45E-802E-41F1-9131-E81DA7D4A9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86" y="1947392"/>
            <a:ext cx="8365286" cy="4047719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C37342F0-25AF-4B6B-B629-A4CB8D75066B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xmlns="" id="{ECB0685A-E389-4387-AA5D-BE2AE0F3C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C20C43B1-3FFB-409F-B9EB-1F777F924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xmlns="" id="{BEB9642B-3550-4B01-B393-4C9FFF2D525B}"/>
              </a:ext>
            </a:extLst>
          </p:cNvPr>
          <p:cNvSpPr/>
          <p:nvPr/>
        </p:nvSpPr>
        <p:spPr>
          <a:xfrm>
            <a:off x="0" y="2078286"/>
            <a:ext cx="9144000" cy="3140968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DO</a:t>
            </a:r>
          </a:p>
          <a:p>
            <a:pPr algn="ctr"/>
            <a:r>
              <a:rPr lang="pt-BR" sz="7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FUNDEB</a:t>
            </a:r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0312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06C34272-48F8-4D9D-8E30-679DAAD00DEF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xmlns="" id="{4E9D2CC9-5BB1-4EB3-A028-B9BA518FD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xmlns="" id="{99CFEC76-0CA0-46D4-8AAE-6C70C7DF7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23</a:t>
            </a:fld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1B062AAF-5430-44F3-ACAF-C4C98BC6A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08412"/>
            <a:ext cx="8568246" cy="3637303"/>
          </a:xfrm>
          <a:prstGeom prst="rect">
            <a:avLst/>
          </a:prstGeom>
          <a:ln w="381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65D803E8-6013-473A-8912-DF45362FC7F3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xmlns="" id="{0EE6997F-4D53-47DE-926B-E5BDB79AF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xmlns="" id="{0DB57220-6F46-424E-B9D7-E4E6DBC82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7188" y="169532"/>
              <a:ext cx="887300" cy="8873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4F57C69-39DF-481E-B8B1-27B8B9F06B55}"/>
              </a:ext>
            </a:extLst>
          </p:cNvPr>
          <p:cNvSpPr txBox="1"/>
          <p:nvPr/>
        </p:nvSpPr>
        <p:spPr>
          <a:xfrm>
            <a:off x="288031" y="3645024"/>
            <a:ext cx="85324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 Relatório de Gestão Fiscal – </a:t>
            </a:r>
            <a:r>
              <a:rPr lang="pt-BR" sz="2000" b="1" dirty="0" err="1">
                <a:solidFill>
                  <a:srgbClr val="003750"/>
                </a:solidFill>
              </a:rPr>
              <a:t>RGF</a:t>
            </a:r>
            <a:r>
              <a:rPr lang="pt-BR" sz="2000" b="1" dirty="0">
                <a:solidFill>
                  <a:srgbClr val="003750"/>
                </a:solidFill>
              </a:rPr>
              <a:t> (3º Quadrimestre/2018) e o Relatório Resumido da Execução Orçamentária – </a:t>
            </a:r>
            <a:r>
              <a:rPr lang="pt-BR" sz="2000" b="1" dirty="0" err="1">
                <a:solidFill>
                  <a:srgbClr val="003750"/>
                </a:solidFill>
              </a:rPr>
              <a:t>RREO</a:t>
            </a:r>
            <a:r>
              <a:rPr lang="pt-BR" sz="2000" b="1" dirty="0">
                <a:solidFill>
                  <a:srgbClr val="003750"/>
                </a:solidFill>
              </a:rPr>
              <a:t> (6º Bimestre/2018), serão publicados no Diário Oficial do Município .</a:t>
            </a:r>
          </a:p>
          <a:p>
            <a:pPr marL="342900" indent="-342900" algn="just">
              <a:buFont typeface="Calibri" panose="020F0502020204030204" pitchFamily="34" charset="0"/>
              <a:buChar char="#"/>
            </a:pPr>
            <a:endParaRPr lang="pt-BR" sz="2000" b="1" dirty="0">
              <a:solidFill>
                <a:srgbClr val="003750"/>
              </a:solidFill>
            </a:endParaRPr>
          </a:p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Os dados serão informados no Sistema de Informações Contábeis e Fiscais do Setor Público Brasileiro – </a:t>
            </a:r>
            <a:r>
              <a:rPr lang="pt-BR" sz="2000" b="1" dirty="0" err="1">
                <a:solidFill>
                  <a:srgbClr val="003750"/>
                </a:solidFill>
              </a:rPr>
              <a:t>Siconfi</a:t>
            </a:r>
            <a:r>
              <a:rPr lang="pt-BR" sz="2000" b="1" dirty="0">
                <a:solidFill>
                  <a:srgbClr val="003750"/>
                </a:solidFill>
              </a:rPr>
              <a:t>.</a:t>
            </a:r>
          </a:p>
          <a:p>
            <a:pPr marL="342900" indent="-342900" algn="just">
              <a:buFont typeface="Calibri" panose="020F0502020204030204" pitchFamily="34" charset="0"/>
              <a:buChar char="#"/>
            </a:pPr>
            <a:endParaRPr lang="pt-BR" sz="2000" b="1" dirty="0">
              <a:solidFill>
                <a:srgbClr val="003750"/>
              </a:solidFill>
            </a:endParaRPr>
          </a:p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Os relatórios serão encaminhados ao Tribunal de Contas dos Municípios do Estado da Bahia – </a:t>
            </a:r>
            <a:r>
              <a:rPr lang="pt-BR" sz="2000" b="1" dirty="0" err="1">
                <a:solidFill>
                  <a:srgbClr val="003750"/>
                </a:solidFill>
              </a:rPr>
              <a:t>TCM</a:t>
            </a:r>
            <a:r>
              <a:rPr lang="pt-BR" sz="2000" b="1" dirty="0">
                <a:solidFill>
                  <a:srgbClr val="003750"/>
                </a:solidFill>
              </a:rPr>
              <a:t>, via sistema e-</a:t>
            </a:r>
            <a:r>
              <a:rPr lang="pt-BR" sz="2000" b="1" dirty="0" err="1">
                <a:solidFill>
                  <a:srgbClr val="003750"/>
                </a:solidFill>
              </a:rPr>
              <a:t>tcm</a:t>
            </a:r>
            <a:r>
              <a:rPr lang="pt-BR" sz="2000" b="1" dirty="0">
                <a:solidFill>
                  <a:srgbClr val="003750"/>
                </a:solidFill>
              </a:rPr>
              <a:t>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A58E4E8C-CAE3-4F84-91F9-6397F2B2CE8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29030"/>
            <a:ext cx="3971217" cy="298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36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xmlns="" id="{C709089C-7C53-4031-B16C-508EE00042B1}"/>
              </a:ext>
            </a:extLst>
          </p:cNvPr>
          <p:cNvGrpSpPr/>
          <p:nvPr/>
        </p:nvGrpSpPr>
        <p:grpSpPr>
          <a:xfrm>
            <a:off x="0" y="-27384"/>
            <a:ext cx="9144000" cy="6885384"/>
            <a:chOff x="0" y="-27384"/>
            <a:chExt cx="9144000" cy="6885384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xmlns="" id="{910D6353-9F7D-4E3B-91EE-2A3DA9F9FF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7384"/>
              <a:ext cx="9144000" cy="6885384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xmlns="" id="{16E3A6D5-77D9-4FD5-BB0C-0A18CFFAC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7586" y="1737938"/>
              <a:ext cx="3059214" cy="3059214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25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7DE7A4F5-A83B-4340-95C5-47A701B069F7}"/>
              </a:ext>
            </a:extLst>
          </p:cNvPr>
          <p:cNvSpPr/>
          <p:nvPr/>
        </p:nvSpPr>
        <p:spPr>
          <a:xfrm>
            <a:off x="0" y="0"/>
            <a:ext cx="4999774" cy="6858000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57E297F6-BD3C-4DD7-8AC8-6D186DC11362}"/>
              </a:ext>
            </a:extLst>
          </p:cNvPr>
          <p:cNvSpPr txBox="1"/>
          <p:nvPr/>
        </p:nvSpPr>
        <p:spPr>
          <a:xfrm>
            <a:off x="364782" y="1645593"/>
            <a:ext cx="427020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</a:rPr>
              <a:t>ANTONIO </a:t>
            </a:r>
            <a:r>
              <a:rPr lang="pt-BR" sz="2000" b="1" dirty="0" err="1">
                <a:solidFill>
                  <a:schemeClr val="bg1"/>
                </a:solidFill>
              </a:rPr>
              <a:t>ELINALDO</a:t>
            </a:r>
            <a:r>
              <a:rPr lang="pt-BR" sz="2000" b="1" dirty="0">
                <a:solidFill>
                  <a:schemeClr val="bg1"/>
                </a:solidFill>
              </a:rPr>
              <a:t> ARAUJO DA SILVA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Prefeito Municipal</a:t>
            </a: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JOAQUIM JOSÉ BAHIA MENEZES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Secretário da Fazenda</a:t>
            </a: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BRUNO GARRIDO GONÇALVES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Controlador Geral do Município</a:t>
            </a:r>
          </a:p>
          <a:p>
            <a:pPr algn="ctr"/>
            <a:endParaRPr lang="pt-BR" sz="1600" b="1" dirty="0">
              <a:solidFill>
                <a:schemeClr val="bg1"/>
              </a:solidFill>
            </a:endParaRPr>
          </a:p>
          <a:p>
            <a:pPr algn="ctr"/>
            <a:endParaRPr lang="pt-BR" sz="1600" b="1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LESSYVALDO DIAS DA </a:t>
            </a:r>
            <a:r>
              <a:rPr lang="pt-BR" sz="2000" b="1" dirty="0" err="1">
                <a:solidFill>
                  <a:schemeClr val="bg1"/>
                </a:solidFill>
              </a:rPr>
              <a:t>SIVA</a:t>
            </a:r>
            <a:endParaRPr lang="pt-BR" sz="2000" b="1" dirty="0">
              <a:solidFill>
                <a:schemeClr val="bg1"/>
              </a:solidFill>
            </a:endParaRP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Contador </a:t>
            </a:r>
            <a:r>
              <a:rPr lang="pt-BR" sz="1600" dirty="0" err="1">
                <a:solidFill>
                  <a:schemeClr val="bg1"/>
                </a:solidFill>
              </a:rPr>
              <a:t>CRC</a:t>
            </a:r>
            <a:r>
              <a:rPr lang="pt-BR" sz="1600" dirty="0">
                <a:solidFill>
                  <a:schemeClr val="bg1"/>
                </a:solidFill>
              </a:rPr>
              <a:t>- 023298/O-6 BA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3285</TotalTime>
  <Words>337</Words>
  <Application>Microsoft Office PowerPoint</Application>
  <PresentationFormat>Apresentação na tela (4:3)</PresentationFormat>
  <Paragraphs>78</Paragraphs>
  <Slides>25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8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HP060BR</dc:creator>
  <cp:lastModifiedBy>ORÇAMENTO</cp:lastModifiedBy>
  <cp:revision>321</cp:revision>
  <cp:lastPrinted>2017-05-24T17:48:16Z</cp:lastPrinted>
  <dcterms:created xsi:type="dcterms:W3CDTF">2013-05-23T17:19:33Z</dcterms:created>
  <dcterms:modified xsi:type="dcterms:W3CDTF">2023-10-11T14:33:42Z</dcterms:modified>
  <cp:contentStatus/>
</cp:coreProperties>
</file>